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86"/>
  </p:notesMasterIdLst>
  <p:sldIdLst>
    <p:sldId id="2076136518" r:id="rId9"/>
    <p:sldId id="2076138310" r:id="rId10"/>
    <p:sldId id="2076138374"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076138334" r:id="rId26"/>
    <p:sldId id="2076138335" r:id="rId27"/>
    <p:sldId id="2076138336" r:id="rId28"/>
    <p:sldId id="2076138337" r:id="rId29"/>
    <p:sldId id="2147470478" r:id="rId30"/>
    <p:sldId id="2076138339" r:id="rId31"/>
    <p:sldId id="2076138340" r:id="rId32"/>
    <p:sldId id="2076137948" r:id="rId33"/>
    <p:sldId id="2076138342" r:id="rId34"/>
    <p:sldId id="2076138343" r:id="rId35"/>
    <p:sldId id="2076138344" r:id="rId36"/>
    <p:sldId id="2076138345" r:id="rId37"/>
    <p:sldId id="2076138346" r:id="rId38"/>
    <p:sldId id="2076138347" r:id="rId39"/>
    <p:sldId id="2076138348" r:id="rId40"/>
    <p:sldId id="2076138349" r:id="rId41"/>
    <p:sldId id="2076138350" r:id="rId42"/>
    <p:sldId id="2076138351" r:id="rId43"/>
    <p:sldId id="2076138352" r:id="rId44"/>
    <p:sldId id="2076138353" r:id="rId45"/>
    <p:sldId id="2076138354" r:id="rId46"/>
    <p:sldId id="2076138355" r:id="rId47"/>
    <p:sldId id="2147470484" r:id="rId48"/>
    <p:sldId id="2076138357" r:id="rId49"/>
    <p:sldId id="2076138358" r:id="rId50"/>
    <p:sldId id="2076138359" r:id="rId51"/>
    <p:sldId id="2076138360" r:id="rId52"/>
    <p:sldId id="2076138361" r:id="rId53"/>
    <p:sldId id="2076138362" r:id="rId54"/>
    <p:sldId id="2076138363" r:id="rId55"/>
    <p:sldId id="2076138364" r:id="rId56"/>
    <p:sldId id="2076138365" r:id="rId57"/>
    <p:sldId id="2076138366" r:id="rId58"/>
    <p:sldId id="2076138367" r:id="rId59"/>
    <p:sldId id="2076138368" r:id="rId60"/>
    <p:sldId id="2076138369" r:id="rId61"/>
    <p:sldId id="2147470476" r:id="rId62"/>
    <p:sldId id="2147470479" r:id="rId63"/>
    <p:sldId id="2147470480" r:id="rId64"/>
    <p:sldId id="2147470481" r:id="rId65"/>
    <p:sldId id="2076137952" r:id="rId66"/>
    <p:sldId id="2076138303" r:id="rId67"/>
    <p:sldId id="2076138304" r:id="rId68"/>
    <p:sldId id="2076137740" r:id="rId69"/>
    <p:sldId id="2076138305" r:id="rId70"/>
    <p:sldId id="2076137814" r:id="rId71"/>
    <p:sldId id="2076136689" r:id="rId72"/>
    <p:sldId id="2147470482" r:id="rId73"/>
    <p:sldId id="9885" r:id="rId74"/>
    <p:sldId id="2076136705" r:id="rId75"/>
    <p:sldId id="9886" r:id="rId76"/>
    <p:sldId id="9981" r:id="rId77"/>
    <p:sldId id="2076138297" r:id="rId78"/>
    <p:sldId id="10009" r:id="rId79"/>
    <p:sldId id="9937" r:id="rId80"/>
    <p:sldId id="9933" r:id="rId81"/>
    <p:sldId id="338" r:id="rId82"/>
    <p:sldId id="2076138372" r:id="rId83"/>
    <p:sldId id="2076138373" r:id="rId84"/>
    <p:sldId id="214747048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10"/>
            <p14:sldId id="2076138374"/>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076138334"/>
            <p14:sldId id="2076138335"/>
            <p14:sldId id="2076138336"/>
            <p14:sldId id="2076138337"/>
            <p14:sldId id="214747047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147470484"/>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10009"/>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743" autoAdjust="0"/>
  </p:normalViewPr>
  <p:slideViewPr>
    <p:cSldViewPr snapToGrid="0">
      <p:cViewPr varScale="1">
        <p:scale>
          <a:sx n="87" d="100"/>
          <a:sy n="87" d="100"/>
        </p:scale>
        <p:origin x="12" y="504"/>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theme" Target="theme/theme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presProps" Target="pres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5:28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5:28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 Id="rId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3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16" Type="http://schemas.openxmlformats.org/officeDocument/2006/relationships/slideLayout" Target="../slideLayouts/slideLayout12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61" Type="http://schemas.openxmlformats.org/officeDocument/2006/relationships/slideLayout" Target="../slideLayouts/slideLayout168.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2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38.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42.xml"/><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2.xm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 Id="rId14" Type="http://schemas.openxmlformats.org/officeDocument/2006/relationships/image" Target="../media/image10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47.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39.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0.svg"/><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notesSlide" Target="../notesSlides/notesSlide32.xml"/><Relationship Id="rId1" Type="http://schemas.openxmlformats.org/officeDocument/2006/relationships/slideLayout" Target="../slideLayouts/slideLayout16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sv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emf"/><Relationship Id="rId1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9.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72.xml"/><Relationship Id="rId5" Type="http://schemas.openxmlformats.org/officeDocument/2006/relationships/image" Target="../media/image162.png"/><Relationship Id="rId4" Type="http://schemas.openxmlformats.org/officeDocument/2006/relationships/image" Target="../media/image161.png"/></Relationships>
</file>

<file path=ppt/slides/_rels/slide7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72.xml"/><Relationship Id="rId4" Type="http://schemas.openxmlformats.org/officeDocument/2006/relationships/image" Target="../media/image164.png"/></Relationships>
</file>

<file path=ppt/slides/_rels/slide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6.xml"/><Relationship Id="rId1" Type="http://schemas.openxmlformats.org/officeDocument/2006/relationships/slideLayout" Target="../slideLayouts/slideLayout36.xml"/><Relationship Id="rId4" Type="http://schemas.openxmlformats.org/officeDocument/2006/relationships/image" Target="../media/image166.png"/></Relationships>
</file>

<file path=ppt/slides/_rels/slide7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167.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39635795"/>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713058776"/>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12:00-12:15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Spark for Data Science</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dataframes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426425" y="4053354"/>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416804" y="980605"/>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accent5"/>
                </a:solidFill>
              </a:rPr>
              <a:t>Overview</a:t>
            </a:r>
          </a:p>
          <a:p>
            <a:pPr lvl="1"/>
            <a:r>
              <a:rPr lang="en-US" dirty="0">
                <a:solidFill>
                  <a:schemeClr val="bg1"/>
                </a:solidFill>
              </a:rPr>
              <a:t>Database project support in SQL Server Data Tools (SSDT) allows teams of developers to collaborate over a version-controlled Azure Synapse Analytics, and track, deploy and test schema changes.</a:t>
            </a:r>
          </a:p>
          <a:p>
            <a:pPr lvl="1"/>
            <a:endParaRPr lang="en-US" dirty="0">
              <a:solidFill>
                <a:schemeClr val="bg1"/>
              </a:solidFill>
            </a:endParaRPr>
          </a:p>
          <a:p>
            <a:pPr lvl="1"/>
            <a:r>
              <a:rPr lang="en-US" sz="1800" dirty="0">
                <a:solidFill>
                  <a:schemeClr val="accent5"/>
                </a:solidFill>
                <a:latin typeface="+mj-lt"/>
              </a:rPr>
              <a:t>Benefits</a:t>
            </a:r>
          </a:p>
          <a:p>
            <a:pPr lvl="1"/>
            <a:r>
              <a:rPr lang="en-US" dirty="0">
                <a:solidFill>
                  <a:schemeClr val="bg1"/>
                </a:solidFill>
              </a:rPr>
              <a:t>Database project support includes first-class integration with Azure DevOps. This adds support for:</a:t>
            </a:r>
          </a:p>
          <a:p>
            <a:pPr marL="285750" lvl="1" indent="-285750">
              <a:buFont typeface="Arial" panose="020B0604020202020204" pitchFamily="34" charset="0"/>
              <a:buChar char="•"/>
            </a:pPr>
            <a:r>
              <a:rPr lang="en-US" dirty="0">
                <a:solidFill>
                  <a:schemeClr val="bg1"/>
                </a:solidFill>
                <a:latin typeface="+mj-lt"/>
              </a:rPr>
              <a:t>Azure Pipelines </a:t>
            </a:r>
            <a:r>
              <a:rPr lang="en-US" dirty="0">
                <a:solidFill>
                  <a:schemeClr val="bg1"/>
                </a:solidFill>
              </a:rPr>
              <a:t>to run CI/CD workflows for any platform (Linux, macOS, and Windows)</a:t>
            </a:r>
          </a:p>
          <a:p>
            <a:pPr marL="285750" lvl="1" indent="-285750">
              <a:buFont typeface="Arial" panose="020B0604020202020204" pitchFamily="34" charset="0"/>
              <a:buChar char="•"/>
            </a:pPr>
            <a:r>
              <a:rPr lang="en-US" dirty="0">
                <a:solidFill>
                  <a:schemeClr val="bg1"/>
                </a:solidFill>
                <a:latin typeface="+mj-lt"/>
              </a:rPr>
              <a:t>Azure Repos </a:t>
            </a:r>
            <a:r>
              <a:rPr lang="en-US" dirty="0">
                <a:solidFill>
                  <a:schemeClr val="bg1"/>
                </a:solidFill>
              </a:rPr>
              <a:t>to store project files in source control</a:t>
            </a:r>
          </a:p>
          <a:p>
            <a:pPr marL="285750" lvl="1" indent="-285750">
              <a:buFont typeface="Arial" panose="020B0604020202020204" pitchFamily="34" charset="0"/>
              <a:buChar char="•"/>
            </a:pPr>
            <a:r>
              <a:rPr lang="en-US" dirty="0">
                <a:solidFill>
                  <a:schemeClr val="bg1"/>
                </a:solidFill>
                <a:latin typeface="+mj-lt"/>
              </a:rPr>
              <a:t>Azure Test Plans </a:t>
            </a:r>
            <a:r>
              <a:rPr lang="en-US" dirty="0">
                <a:solidFill>
                  <a:schemeClr val="bg1"/>
                </a:solidFill>
              </a:rPr>
              <a:t>to run automated check-in tests to verify schema updates and modifications</a:t>
            </a:r>
          </a:p>
          <a:p>
            <a:pPr marL="285750" lvl="1" indent="-285750">
              <a:buFont typeface="Arial" panose="020B0604020202020204" pitchFamily="34" charset="0"/>
              <a:buChar char="•"/>
            </a:pPr>
            <a:r>
              <a:rPr lang="en-US" dirty="0">
                <a:solidFill>
                  <a:schemeClr val="bg1"/>
                </a:solidFill>
              </a:rPr>
              <a:t>Growing ecosystem of third-party integrations that can be used to complement existing workflows (</a:t>
            </a:r>
            <a:r>
              <a:rPr lang="en-US" dirty="0" err="1">
                <a:solidFill>
                  <a:schemeClr val="bg1"/>
                </a:solidFill>
              </a:rPr>
              <a:t>Timetracker</a:t>
            </a:r>
            <a:r>
              <a:rPr lang="en-US" dirty="0">
                <a:solidFill>
                  <a:schemeClr val="bg1"/>
                </a:solidFill>
              </a:rPr>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6590</TotalTime>
  <Words>5948</Words>
  <Application>Microsoft Office PowerPoint</Application>
  <PresentationFormat>Widescreen</PresentationFormat>
  <Paragraphs>983</Paragraphs>
  <Slides>77</Slides>
  <Notes>48</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77</vt:i4>
      </vt:variant>
    </vt:vector>
  </HeadingPairs>
  <TitlesOfParts>
    <vt:vector size="92"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Spark for Data Science</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192</cp:revision>
  <dcterms:created xsi:type="dcterms:W3CDTF">2020-05-01T23:34:12Z</dcterms:created>
  <dcterms:modified xsi:type="dcterms:W3CDTF">2022-01-27T22:30:26Z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